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inic\Documents\Observational%20Astronomy%20Project%20CM%20Diagra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inic\Documents\Observational%20Astronomy%20Project%20CM%20Diagra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inic\Documents\Observational%20Astronomy%20Project%20CM%20Diagra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Color-Magnitude Diagram For M2 Globular Cluster</a:t>
            </a:r>
          </a:p>
        </c:rich>
      </c:tx>
      <c:layout>
        <c:manualLayout>
          <c:xMode val="edge"/>
          <c:yMode val="edge"/>
          <c:x val="0.1075014907573047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305123979359464E-2"/>
          <c:y val="0.12650187900280527"/>
          <c:w val="0.89916714793477293"/>
          <c:h val="0.8062839879154079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marker>
          <c:xVal>
            <c:numRef>
              <c:f>Sheet1!$D$20:$D$33</c:f>
              <c:numCache>
                <c:formatCode>General</c:formatCode>
                <c:ptCount val="14"/>
                <c:pt idx="0">
                  <c:v>-0.141981</c:v>
                </c:pt>
                <c:pt idx="1">
                  <c:v>-0.45932200000000001</c:v>
                </c:pt>
                <c:pt idx="2">
                  <c:v>0.227468</c:v>
                </c:pt>
                <c:pt idx="3">
                  <c:v>0.13900199999999999</c:v>
                </c:pt>
                <c:pt idx="4">
                  <c:v>0.33655800000000002</c:v>
                </c:pt>
                <c:pt idx="5">
                  <c:v>-0.36122399999999999</c:v>
                </c:pt>
                <c:pt idx="6">
                  <c:v>2.8413999999999998E-2</c:v>
                </c:pt>
                <c:pt idx="7">
                  <c:v>0.44801200000000002</c:v>
                </c:pt>
                <c:pt idx="8">
                  <c:v>-0.631467</c:v>
                </c:pt>
                <c:pt idx="9">
                  <c:v>-0.14152300000000001</c:v>
                </c:pt>
                <c:pt idx="10">
                  <c:v>0.473215</c:v>
                </c:pt>
                <c:pt idx="11">
                  <c:v>-0.23810300000000001</c:v>
                </c:pt>
                <c:pt idx="12">
                  <c:v>-0.72402100000000003</c:v>
                </c:pt>
                <c:pt idx="13">
                  <c:v>0.23035</c:v>
                </c:pt>
              </c:numCache>
            </c:numRef>
          </c:xVal>
          <c:yVal>
            <c:numRef>
              <c:f>Sheet1!$B$20:$B$33</c:f>
              <c:numCache>
                <c:formatCode>General</c:formatCode>
                <c:ptCount val="14"/>
                <c:pt idx="0">
                  <c:v>1.5747690000000001</c:v>
                </c:pt>
                <c:pt idx="1">
                  <c:v>1.6360710000000001</c:v>
                </c:pt>
                <c:pt idx="2">
                  <c:v>0.83194599999999996</c:v>
                </c:pt>
                <c:pt idx="3">
                  <c:v>1.2058720000000001</c:v>
                </c:pt>
                <c:pt idx="4">
                  <c:v>0.76723699999999995</c:v>
                </c:pt>
                <c:pt idx="5">
                  <c:v>1.4785820000000001</c:v>
                </c:pt>
                <c:pt idx="6">
                  <c:v>1.448526</c:v>
                </c:pt>
                <c:pt idx="7">
                  <c:v>2.4312330000000002</c:v>
                </c:pt>
                <c:pt idx="8">
                  <c:v>1.940682</c:v>
                </c:pt>
                <c:pt idx="9">
                  <c:v>0.84532300000000005</c:v>
                </c:pt>
                <c:pt idx="10">
                  <c:v>0.292215</c:v>
                </c:pt>
                <c:pt idx="11">
                  <c:v>0.77813200000000005</c:v>
                </c:pt>
                <c:pt idx="12">
                  <c:v>1.1135349999999999</c:v>
                </c:pt>
                <c:pt idx="13">
                  <c:v>0.57992900000000003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DA9-4C1A-B9E9-2666ED745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3638192"/>
        <c:axId val="393638848"/>
      </c:scatterChart>
      <c:valAx>
        <c:axId val="393638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B-V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638848"/>
        <c:crosses val="autoZero"/>
        <c:crossBetween val="midCat"/>
      </c:valAx>
      <c:valAx>
        <c:axId val="39363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Magnitude (V Filter)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6381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Color-Magnitude Diagram For M2 Globular Cluster</a:t>
            </a:r>
          </a:p>
        </c:rich>
      </c:tx>
      <c:layout>
        <c:manualLayout>
          <c:xMode val="edge"/>
          <c:yMode val="edge"/>
          <c:x val="0.1075014907573047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31395885727364E-2"/>
          <c:y val="0.10520097376997703"/>
          <c:w val="0.89916714793477293"/>
          <c:h val="0.8062839879154079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marker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exp"/>
            <c:dispRSqr val="0"/>
            <c:dispEq val="0"/>
          </c:trendline>
          <c:xVal>
            <c:numRef>
              <c:f>Sheet1!$D$20:$D$33</c:f>
              <c:numCache>
                <c:formatCode>General</c:formatCode>
                <c:ptCount val="14"/>
                <c:pt idx="0">
                  <c:v>-0.141981</c:v>
                </c:pt>
                <c:pt idx="1">
                  <c:v>-0.45932200000000001</c:v>
                </c:pt>
                <c:pt idx="2">
                  <c:v>0.227468</c:v>
                </c:pt>
                <c:pt idx="3">
                  <c:v>0.13900199999999999</c:v>
                </c:pt>
                <c:pt idx="4">
                  <c:v>0.33655800000000002</c:v>
                </c:pt>
                <c:pt idx="5">
                  <c:v>-0.36122399999999999</c:v>
                </c:pt>
                <c:pt idx="6">
                  <c:v>2.8413999999999998E-2</c:v>
                </c:pt>
                <c:pt idx="7">
                  <c:v>0.44801200000000002</c:v>
                </c:pt>
                <c:pt idx="8">
                  <c:v>-0.631467</c:v>
                </c:pt>
                <c:pt idx="9">
                  <c:v>-0.14152300000000001</c:v>
                </c:pt>
                <c:pt idx="10">
                  <c:v>0.473215</c:v>
                </c:pt>
                <c:pt idx="11">
                  <c:v>-0.23810300000000001</c:v>
                </c:pt>
                <c:pt idx="12">
                  <c:v>-0.72402100000000003</c:v>
                </c:pt>
                <c:pt idx="13">
                  <c:v>0.23035</c:v>
                </c:pt>
              </c:numCache>
            </c:numRef>
          </c:xVal>
          <c:yVal>
            <c:numRef>
              <c:f>Sheet1!$B$20:$B$33</c:f>
              <c:numCache>
                <c:formatCode>General</c:formatCode>
                <c:ptCount val="14"/>
                <c:pt idx="0">
                  <c:v>1.5747690000000001</c:v>
                </c:pt>
                <c:pt idx="1">
                  <c:v>1.6360710000000001</c:v>
                </c:pt>
                <c:pt idx="2">
                  <c:v>0.83194599999999996</c:v>
                </c:pt>
                <c:pt idx="3">
                  <c:v>1.2058720000000001</c:v>
                </c:pt>
                <c:pt idx="4">
                  <c:v>0.76723699999999995</c:v>
                </c:pt>
                <c:pt idx="5">
                  <c:v>1.4785820000000001</c:v>
                </c:pt>
                <c:pt idx="6">
                  <c:v>1.448526</c:v>
                </c:pt>
                <c:pt idx="7">
                  <c:v>2.4312330000000002</c:v>
                </c:pt>
                <c:pt idx="8">
                  <c:v>1.940682</c:v>
                </c:pt>
                <c:pt idx="9">
                  <c:v>0.84532300000000005</c:v>
                </c:pt>
                <c:pt idx="10">
                  <c:v>0.292215</c:v>
                </c:pt>
                <c:pt idx="11">
                  <c:v>0.77813200000000005</c:v>
                </c:pt>
                <c:pt idx="12">
                  <c:v>1.1135349999999999</c:v>
                </c:pt>
                <c:pt idx="13">
                  <c:v>0.57992900000000003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AA8-448E-828D-1CF8BB636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3638192"/>
        <c:axId val="393638848"/>
      </c:scatterChart>
      <c:valAx>
        <c:axId val="393638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B-V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638848"/>
        <c:crosses val="autoZero"/>
        <c:crossBetween val="midCat"/>
      </c:valAx>
      <c:valAx>
        <c:axId val="39363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Magnitude (V Filter)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638192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Color-Magnitude Diagram For M2 Globular Cluster</a:t>
            </a:r>
          </a:p>
        </c:rich>
      </c:tx>
      <c:layout>
        <c:manualLayout>
          <c:xMode val="edge"/>
          <c:yMode val="edge"/>
          <c:x val="0.1075014907573047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31395885727364E-2"/>
          <c:y val="0.10520097376997703"/>
          <c:w val="0.89916714793477293"/>
          <c:h val="0.8062839879154079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marker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exp"/>
            <c:dispRSqr val="0"/>
            <c:dispEq val="0"/>
          </c:trendline>
          <c:xVal>
            <c:numRef>
              <c:f>Sheet1!$D$20:$D$33</c:f>
              <c:numCache>
                <c:formatCode>General</c:formatCode>
                <c:ptCount val="14"/>
                <c:pt idx="0">
                  <c:v>-0.141981</c:v>
                </c:pt>
                <c:pt idx="1">
                  <c:v>-0.45932200000000001</c:v>
                </c:pt>
                <c:pt idx="2">
                  <c:v>0.227468</c:v>
                </c:pt>
                <c:pt idx="3">
                  <c:v>0.13900199999999999</c:v>
                </c:pt>
                <c:pt idx="4">
                  <c:v>0.33655800000000002</c:v>
                </c:pt>
                <c:pt idx="5">
                  <c:v>-0.36122399999999999</c:v>
                </c:pt>
                <c:pt idx="6">
                  <c:v>2.8413999999999998E-2</c:v>
                </c:pt>
                <c:pt idx="7">
                  <c:v>0.44801200000000002</c:v>
                </c:pt>
                <c:pt idx="8">
                  <c:v>-0.631467</c:v>
                </c:pt>
                <c:pt idx="9">
                  <c:v>-0.14152300000000001</c:v>
                </c:pt>
                <c:pt idx="10">
                  <c:v>0.473215</c:v>
                </c:pt>
                <c:pt idx="11">
                  <c:v>-0.23810300000000001</c:v>
                </c:pt>
                <c:pt idx="12">
                  <c:v>-0.72402100000000003</c:v>
                </c:pt>
                <c:pt idx="13">
                  <c:v>0.23035</c:v>
                </c:pt>
              </c:numCache>
            </c:numRef>
          </c:xVal>
          <c:yVal>
            <c:numRef>
              <c:f>Sheet1!$B$20:$B$33</c:f>
              <c:numCache>
                <c:formatCode>General</c:formatCode>
                <c:ptCount val="14"/>
                <c:pt idx="0">
                  <c:v>1.5747690000000001</c:v>
                </c:pt>
                <c:pt idx="1">
                  <c:v>1.6360710000000001</c:v>
                </c:pt>
                <c:pt idx="2">
                  <c:v>0.83194599999999996</c:v>
                </c:pt>
                <c:pt idx="3">
                  <c:v>1.2058720000000001</c:v>
                </c:pt>
                <c:pt idx="4">
                  <c:v>0.76723699999999995</c:v>
                </c:pt>
                <c:pt idx="5">
                  <c:v>1.4785820000000001</c:v>
                </c:pt>
                <c:pt idx="6">
                  <c:v>1.448526</c:v>
                </c:pt>
                <c:pt idx="7">
                  <c:v>2.4312330000000002</c:v>
                </c:pt>
                <c:pt idx="8">
                  <c:v>1.940682</c:v>
                </c:pt>
                <c:pt idx="9">
                  <c:v>0.84532300000000005</c:v>
                </c:pt>
                <c:pt idx="10">
                  <c:v>0.292215</c:v>
                </c:pt>
                <c:pt idx="11">
                  <c:v>0.77813200000000005</c:v>
                </c:pt>
                <c:pt idx="12">
                  <c:v>1.1135349999999999</c:v>
                </c:pt>
                <c:pt idx="13">
                  <c:v>0.57992900000000003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AA8-448E-828D-1CF8BB636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3638192"/>
        <c:axId val="393638848"/>
      </c:scatterChart>
      <c:valAx>
        <c:axId val="393638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B-V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638848"/>
        <c:crosses val="autoZero"/>
        <c:crossBetween val="midCat"/>
      </c:valAx>
      <c:valAx>
        <c:axId val="39363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Magnitude (V Filter)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638192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2BEC-F6E2-4721-9442-3BBB1985D7C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D324-AEC0-4DAD-8ECD-3E08B77E74D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783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2BEC-F6E2-4721-9442-3BBB1985D7C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D324-AEC0-4DAD-8ECD-3E08B77E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3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2BEC-F6E2-4721-9442-3BBB1985D7C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D324-AEC0-4DAD-8ECD-3E08B77E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2BEC-F6E2-4721-9442-3BBB1985D7C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D324-AEC0-4DAD-8ECD-3E08B77E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7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2BEC-F6E2-4721-9442-3BBB1985D7C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D324-AEC0-4DAD-8ECD-3E08B77E74D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67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2BEC-F6E2-4721-9442-3BBB1985D7C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D324-AEC0-4DAD-8ECD-3E08B77E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1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2BEC-F6E2-4721-9442-3BBB1985D7C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D324-AEC0-4DAD-8ECD-3E08B77E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6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2BEC-F6E2-4721-9442-3BBB1985D7C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D324-AEC0-4DAD-8ECD-3E08B77E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2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2BEC-F6E2-4721-9442-3BBB1985D7C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D324-AEC0-4DAD-8ECD-3E08B77E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9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18A2BEC-F6E2-4721-9442-3BBB1985D7C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7AD324-AEC0-4DAD-8ECD-3E08B77E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5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2BEC-F6E2-4721-9442-3BBB1985D7C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D324-AEC0-4DAD-8ECD-3E08B77E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4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18A2BEC-F6E2-4721-9442-3BBB1985D7C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A7AD324-AEC0-4DAD-8ECD-3E08B77E74D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38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7739" y="0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Color-Magnitude Diagram For Globular Cluster M2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2208" y="4832628"/>
            <a:ext cx="9144000" cy="1655762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Research Project by Dominic Elizondo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2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Contrasting Open and Globular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</a:p>
          <a:p>
            <a:pPr marL="0" indent="0"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Stars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585" y="3671668"/>
            <a:ext cx="3030415" cy="2592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38" y="1845734"/>
            <a:ext cx="3240389" cy="23352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64739" y="4391282"/>
            <a:ext cx="2122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M2 Globular Cluster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21078" y="3302336"/>
            <a:ext cx="242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M11 Open Cluster</a:t>
            </a:r>
          </a:p>
        </p:txBody>
      </p:sp>
    </p:spTree>
    <p:extLst>
      <p:ext uri="{BB962C8B-B14F-4D97-AF65-F5344CB8AC3E}">
        <p14:creationId xmlns:p14="http://schemas.microsoft.com/office/powerpoint/2010/main" val="235226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20’’ f/6.8 Plane Wave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Cassegrain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SBIG STL-1001XE CCD Attached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Flats for B, V Filters Each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Flat Darks at Same Exposure Time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Darks at One Minute Exposure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Images Each with B and V Filters at Same Exposure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/>
            </a:b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68" y="1845734"/>
            <a:ext cx="5061212" cy="337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91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CCDSoft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flats with flat darks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“Master Flat”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 Science Darks into “Master Dark”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Each Set of B and V Images with Both Masters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 and Median Combine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591" y="1792250"/>
            <a:ext cx="4377089" cy="413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0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AstroImageJ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Selected 15 Target Stars with One Reference Star for B Filter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These in V Filter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 Relative Flux (in Magnitudes)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3734194"/>
            <a:ext cx="4569142" cy="2356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89" y="3161187"/>
            <a:ext cx="5172737" cy="27079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4874" y="4670474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Filter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4157" y="2557670"/>
            <a:ext cx="90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Filter</a:t>
            </a:r>
          </a:p>
        </p:txBody>
      </p:sp>
    </p:spTree>
    <p:extLst>
      <p:ext uri="{BB962C8B-B14F-4D97-AF65-F5344CB8AC3E}">
        <p14:creationId xmlns:p14="http://schemas.microsoft.com/office/powerpoint/2010/main" val="277849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B-V Data Column was Created From B and V Magnitudes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B-V Color was Plotted Against Magnitude in the V Filter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23" y="1845734"/>
            <a:ext cx="3277057" cy="402336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7F1FA3C-5320-4F1C-B2DF-2AC115A86D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557130"/>
              </p:ext>
            </p:extLst>
          </p:nvPr>
        </p:nvGraphicFramePr>
        <p:xfrm>
          <a:off x="1097280" y="2902433"/>
          <a:ext cx="5324475" cy="3438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052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Main Sequence Detectable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Lower B-V is Redder and Brighter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Correlates with Knowledge of Globular Clusters</a:t>
            </a:r>
          </a:p>
        </p:txBody>
      </p:sp>
      <p:graphicFrame>
        <p:nvGraphicFramePr>
          <p:cNvPr id="6" name="Content Placeholder 3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063870"/>
              </p:ext>
            </p:extLst>
          </p:nvPr>
        </p:nvGraphicFramePr>
        <p:xfrm>
          <a:off x="4950695" y="3079453"/>
          <a:ext cx="6204985" cy="2898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4318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032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Main Sequence Detectable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Lower B-V is Redder and Brighter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Correlates with Knowledge of Globular Clusters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graphicFrame>
        <p:nvGraphicFramePr>
          <p:cNvPr id="6" name="Content Placeholder 3">
            <a:extLst/>
          </p:cNvPr>
          <p:cNvGraphicFramePr>
            <a:graphicFrameLocks/>
          </p:cNvGraphicFramePr>
          <p:nvPr/>
        </p:nvGraphicFramePr>
        <p:xfrm>
          <a:off x="4950695" y="3079453"/>
          <a:ext cx="6204985" cy="2898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195540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115</TotalTime>
  <Words>235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Retrospect</vt:lpstr>
      <vt:lpstr>Color-Magnitude Diagram For Globular Cluster M2</vt:lpstr>
      <vt:lpstr>Contrasting Open and Globular Clusters</vt:lpstr>
      <vt:lpstr>Data Collection</vt:lpstr>
      <vt:lpstr>Data Reduction</vt:lpstr>
      <vt:lpstr>Data Analysis</vt:lpstr>
      <vt:lpstr>Data Analysis Cont.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Color-Magnitude Diagram For Globular Cluster M2</dc:title>
  <dc:creator>Dominic Elizondo</dc:creator>
  <cp:lastModifiedBy>Dominic Elizondo</cp:lastModifiedBy>
  <cp:revision>9</cp:revision>
  <dcterms:created xsi:type="dcterms:W3CDTF">2016-12-06T20:52:49Z</dcterms:created>
  <dcterms:modified xsi:type="dcterms:W3CDTF">2016-12-06T22:48:18Z</dcterms:modified>
</cp:coreProperties>
</file>